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F8F7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218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065C-DC94-4EEA-8B65-3D711A8D4B4B}" type="datetimeFigureOut">
              <a:rPr lang="nb-NO" smtClean="0"/>
              <a:t>16.02.2017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18D9-81C2-4257-A1C3-593161D410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111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065C-DC94-4EEA-8B65-3D711A8D4B4B}" type="datetimeFigureOut">
              <a:rPr lang="nb-NO" smtClean="0"/>
              <a:t>16.02.2017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18D9-81C2-4257-A1C3-593161D410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155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065C-DC94-4EEA-8B65-3D711A8D4B4B}" type="datetimeFigureOut">
              <a:rPr lang="nb-NO" smtClean="0"/>
              <a:t>16.02.2017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18D9-81C2-4257-A1C3-593161D410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5394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065C-DC94-4EEA-8B65-3D711A8D4B4B}" type="datetimeFigureOut">
              <a:rPr lang="nb-NO" smtClean="0"/>
              <a:t>16.02.2017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18D9-81C2-4257-A1C3-593161D410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915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065C-DC94-4EEA-8B65-3D711A8D4B4B}" type="datetimeFigureOut">
              <a:rPr lang="nb-NO" smtClean="0"/>
              <a:t>16.02.2017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18D9-81C2-4257-A1C3-593161D410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8167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065C-DC94-4EEA-8B65-3D711A8D4B4B}" type="datetimeFigureOut">
              <a:rPr lang="nb-NO" smtClean="0"/>
              <a:t>16.02.2017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18D9-81C2-4257-A1C3-593161D410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658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065C-DC94-4EEA-8B65-3D711A8D4B4B}" type="datetimeFigureOut">
              <a:rPr lang="nb-NO" smtClean="0"/>
              <a:t>16.02.2017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18D9-81C2-4257-A1C3-593161D410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3011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065C-DC94-4EEA-8B65-3D711A8D4B4B}" type="datetimeFigureOut">
              <a:rPr lang="nb-NO" smtClean="0"/>
              <a:t>16.02.2017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18D9-81C2-4257-A1C3-593161D410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5820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065C-DC94-4EEA-8B65-3D711A8D4B4B}" type="datetimeFigureOut">
              <a:rPr lang="nb-NO" smtClean="0"/>
              <a:t>16.02.2017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18D9-81C2-4257-A1C3-593161D410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9133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065C-DC94-4EEA-8B65-3D711A8D4B4B}" type="datetimeFigureOut">
              <a:rPr lang="nb-NO" smtClean="0"/>
              <a:t>16.02.2017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18D9-81C2-4257-A1C3-593161D410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3223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065C-DC94-4EEA-8B65-3D711A8D4B4B}" type="datetimeFigureOut">
              <a:rPr lang="nb-NO" smtClean="0"/>
              <a:t>16.02.2017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18D9-81C2-4257-A1C3-593161D410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285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5065C-DC94-4EEA-8B65-3D711A8D4B4B}" type="datetimeFigureOut">
              <a:rPr lang="nb-NO" smtClean="0"/>
              <a:t>16.02.2017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D18D9-81C2-4257-A1C3-593161D410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1194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49781"/>
            <a:ext cx="7844408" cy="720080"/>
          </a:xfrm>
        </p:spPr>
        <p:txBody>
          <a:bodyPr>
            <a:normAutofit fontScale="90000"/>
          </a:bodyPr>
          <a:lstStyle/>
          <a:p>
            <a:r>
              <a:rPr lang="nb-NO" sz="2200" b="1" dirty="0" smtClean="0"/>
              <a:t>PRØVEKALENDER 2016-2017</a:t>
            </a:r>
            <a:br>
              <a:rPr lang="nb-NO" sz="2200" b="1" dirty="0" smtClean="0"/>
            </a:br>
            <a:r>
              <a:rPr lang="nb-NO" sz="2200" b="1" dirty="0" smtClean="0"/>
              <a:t> Obligatoriske prøver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87624" y="2348880"/>
            <a:ext cx="6400800" cy="1752600"/>
          </a:xfrm>
        </p:spPr>
        <p:txBody>
          <a:bodyPr/>
          <a:lstStyle/>
          <a:p>
            <a:endParaRPr lang="nb-NO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016906"/>
              </p:ext>
            </p:extLst>
          </p:nvPr>
        </p:nvGraphicFramePr>
        <p:xfrm>
          <a:off x="206210" y="1045312"/>
          <a:ext cx="8614262" cy="4153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3139"/>
                <a:gridCol w="542291"/>
                <a:gridCol w="1368152"/>
                <a:gridCol w="648072"/>
                <a:gridCol w="2232248"/>
                <a:gridCol w="753853"/>
                <a:gridCol w="2486507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Fag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Trinn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Type prøve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Format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Prøveavvikling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Tid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Frist for registrering 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</a:tr>
              <a:tr h="234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Engelsk</a:t>
                      </a:r>
                      <a:endParaRPr lang="nb-NO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trinn</a:t>
                      </a:r>
                      <a:endParaRPr lang="nb-NO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Statlig kartleggingsprøve</a:t>
                      </a:r>
                      <a:endParaRPr lang="nb-NO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Elektronisk</a:t>
                      </a: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</a:rPr>
                        <a:t>Uke 11</a:t>
                      </a:r>
                      <a:r>
                        <a:rPr lang="nb-NO" sz="1000" baseline="0" dirty="0" smtClean="0">
                          <a:effectLst/>
                        </a:rPr>
                        <a:t> </a:t>
                      </a:r>
                      <a:r>
                        <a:rPr lang="nb-NO" sz="1000" dirty="0" smtClean="0">
                          <a:effectLst/>
                        </a:rPr>
                        <a:t>til 14 (13.</a:t>
                      </a:r>
                      <a:r>
                        <a:rPr lang="nb-NO" sz="1000" baseline="0" dirty="0" smtClean="0">
                          <a:effectLst/>
                        </a:rPr>
                        <a:t> mars - 7. april 2017)</a:t>
                      </a:r>
                      <a:endParaRPr lang="nb-NO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 min.</a:t>
                      </a:r>
                      <a:endParaRPr lang="nb-NO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Frist registrering av status:  7. april</a:t>
                      </a:r>
                      <a:endParaRPr lang="nb-NO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92" marR="30692" marT="0" marB="0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r>
                        <a:rPr lang="nb-NO" sz="1000" dirty="0" smtClean="0">
                          <a:effectLst/>
                        </a:rPr>
                        <a:t>Engelsk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5. trinn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Nasjonal prøve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Elektronisk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Uke 42 </a:t>
                      </a:r>
                      <a:r>
                        <a:rPr lang="nb-NO" sz="1000" dirty="0" smtClean="0">
                          <a:effectLst/>
                        </a:rPr>
                        <a:t>til 44 </a:t>
                      </a:r>
                      <a:r>
                        <a:rPr lang="nb-NO" sz="1000" dirty="0">
                          <a:effectLst/>
                        </a:rPr>
                        <a:t>(</a:t>
                      </a:r>
                      <a:r>
                        <a:rPr lang="nb-NO" sz="1000" dirty="0" smtClean="0">
                          <a:effectLst/>
                        </a:rPr>
                        <a:t>17.</a:t>
                      </a:r>
                      <a:r>
                        <a:rPr lang="nb-NO" sz="1000" baseline="0" dirty="0" smtClean="0">
                          <a:effectLst/>
                        </a:rPr>
                        <a:t> okt. -</a:t>
                      </a:r>
                      <a:r>
                        <a:rPr lang="nb-NO" sz="1000" dirty="0" smtClean="0">
                          <a:effectLst/>
                        </a:rPr>
                        <a:t>  4. nov. 2016)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60 min.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Frist registrering av status: </a:t>
                      </a:r>
                      <a:r>
                        <a:rPr lang="nb-NO" sz="1000" dirty="0" smtClean="0">
                          <a:effectLst/>
                        </a:rPr>
                        <a:t>4. nov.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</a:tr>
              <a:tr h="234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8. trinn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Nasjonal prøve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Elektronisk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</a:rPr>
                        <a:t>Uke 36 til 39 (5. sept. -  30. sept. 2016)</a:t>
                      </a:r>
                      <a:endParaRPr lang="nb-NO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60 min.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Frist registrering av status: 30.  sept.</a:t>
                      </a:r>
                      <a:endParaRPr lang="nb-NO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Regning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1. trinn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Statlig kartleggingsprøve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Papirprøve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Uke 11</a:t>
                      </a:r>
                      <a:r>
                        <a:rPr lang="nb-NO" sz="1000" baseline="0" dirty="0" smtClean="0">
                          <a:effectLst/>
                        </a:rPr>
                        <a:t> </a:t>
                      </a:r>
                      <a:r>
                        <a:rPr lang="nb-NO" sz="1000" dirty="0" smtClean="0">
                          <a:effectLst/>
                        </a:rPr>
                        <a:t>til 14 (13.</a:t>
                      </a:r>
                      <a:r>
                        <a:rPr lang="nb-NO" sz="1000" baseline="0" dirty="0" smtClean="0">
                          <a:effectLst/>
                        </a:rPr>
                        <a:t> mars - 7. april 2017)</a:t>
                      </a:r>
                      <a:endParaRPr lang="nb-NO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60 min.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chemeClr val="tx1"/>
                          </a:solidFill>
                          <a:effectLst/>
                        </a:rPr>
                        <a:t>Frist registrering</a:t>
                      </a:r>
                      <a:r>
                        <a:rPr lang="nb-NO" sz="1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av resultater/status: 21. april </a:t>
                      </a:r>
                      <a:endParaRPr lang="nb-NO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2. trinn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Statlig kartleggingsprøve 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Papirprøve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Uke 11</a:t>
                      </a:r>
                      <a:r>
                        <a:rPr lang="nb-NO" sz="1000" baseline="0" dirty="0" smtClean="0">
                          <a:effectLst/>
                        </a:rPr>
                        <a:t> </a:t>
                      </a:r>
                      <a:r>
                        <a:rPr lang="nb-NO" sz="1000" dirty="0" smtClean="0">
                          <a:effectLst/>
                        </a:rPr>
                        <a:t>til 14 (13.</a:t>
                      </a:r>
                      <a:r>
                        <a:rPr lang="nb-NO" sz="1000" baseline="0" dirty="0" smtClean="0">
                          <a:effectLst/>
                        </a:rPr>
                        <a:t> mars  - 7. april 2017)</a:t>
                      </a:r>
                      <a:endParaRPr lang="nb-NO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60 min.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chemeClr val="tx1"/>
                          </a:solidFill>
                          <a:effectLst/>
                        </a:rPr>
                        <a:t>Frist registrering</a:t>
                      </a:r>
                      <a:r>
                        <a:rPr lang="nb-NO" sz="1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av resultater/status: 21. april </a:t>
                      </a:r>
                      <a:endParaRPr lang="nb-NO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3. trinn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Statlig kartleggingsprøve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Papirprøve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Uke 11</a:t>
                      </a:r>
                      <a:r>
                        <a:rPr lang="nb-NO" sz="1000" baseline="0" dirty="0" smtClean="0">
                          <a:effectLst/>
                        </a:rPr>
                        <a:t> </a:t>
                      </a:r>
                      <a:r>
                        <a:rPr lang="nb-NO" sz="1000" dirty="0" smtClean="0">
                          <a:effectLst/>
                        </a:rPr>
                        <a:t>til 14 (13.</a:t>
                      </a:r>
                      <a:r>
                        <a:rPr lang="nb-NO" sz="1000" baseline="0" dirty="0" smtClean="0">
                          <a:effectLst/>
                        </a:rPr>
                        <a:t> mars - 7. april 2017)</a:t>
                      </a:r>
                      <a:endParaRPr lang="nb-NO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60 min.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chemeClr val="tx1"/>
                          </a:solidFill>
                          <a:effectLst/>
                        </a:rPr>
                        <a:t>Frist registrering</a:t>
                      </a:r>
                      <a:r>
                        <a:rPr lang="nb-NO" sz="1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av resultater/status: 21. april </a:t>
                      </a:r>
                      <a:endParaRPr lang="nb-NO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5. </a:t>
                      </a:r>
                      <a:r>
                        <a:rPr lang="nb-NO" sz="1000" dirty="0" smtClean="0">
                          <a:effectLst/>
                        </a:rPr>
                        <a:t>trinn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Nasjonal prøve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Elektronisk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Uke 42 til 44 (17.</a:t>
                      </a:r>
                      <a:r>
                        <a:rPr lang="nb-NO" sz="1000" baseline="0" dirty="0" smtClean="0">
                          <a:effectLst/>
                        </a:rPr>
                        <a:t> okt. </a:t>
                      </a:r>
                      <a:r>
                        <a:rPr lang="nb-NO" sz="1000" dirty="0" smtClean="0">
                          <a:effectLst/>
                        </a:rPr>
                        <a:t>-  4. nov. 2016)</a:t>
                      </a:r>
                      <a:endParaRPr lang="nb-NO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90 min.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Frist registrering av status: </a:t>
                      </a:r>
                      <a:r>
                        <a:rPr lang="nb-NO" sz="1000" dirty="0" smtClean="0">
                          <a:effectLst/>
                        </a:rPr>
                        <a:t>4. nov.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8. </a:t>
                      </a:r>
                      <a:r>
                        <a:rPr lang="nb-NO" sz="1000" dirty="0" smtClean="0">
                          <a:effectLst/>
                        </a:rPr>
                        <a:t>trinn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Nasjonal prøve 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Elektronisk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Uke 36 til 39 (5. sept. -  30. sept. 2016)</a:t>
                      </a:r>
                      <a:endParaRPr lang="nb-NO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90 min.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Frist </a:t>
                      </a:r>
                      <a:r>
                        <a:rPr lang="nb-NO" sz="1000" dirty="0" smtClean="0">
                          <a:effectLst/>
                        </a:rPr>
                        <a:t>registrering </a:t>
                      </a:r>
                      <a:r>
                        <a:rPr lang="nb-NO" sz="1000" dirty="0">
                          <a:effectLst/>
                        </a:rPr>
                        <a:t>av status: </a:t>
                      </a:r>
                      <a:r>
                        <a:rPr lang="nb-NO" sz="1000" dirty="0" smtClean="0">
                          <a:effectLst/>
                        </a:rPr>
                        <a:t>30. sept.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9. trinn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Nasjonal prøve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Elektronisk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Uke 36 til 39 (5. sept. -  30. sept. 2016)</a:t>
                      </a:r>
                      <a:endParaRPr lang="nb-NO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90 min.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Frist </a:t>
                      </a:r>
                      <a:r>
                        <a:rPr lang="nb-NO" sz="1000" dirty="0" smtClean="0">
                          <a:effectLst/>
                        </a:rPr>
                        <a:t>registrering </a:t>
                      </a:r>
                      <a:r>
                        <a:rPr lang="nb-NO" sz="1000" dirty="0">
                          <a:effectLst/>
                        </a:rPr>
                        <a:t>av </a:t>
                      </a:r>
                      <a:r>
                        <a:rPr lang="nb-NO" sz="1000" dirty="0" smtClean="0">
                          <a:effectLst/>
                        </a:rPr>
                        <a:t>status: 30.  sept.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01" marR="30601" marT="0" marB="0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solidFill>
                            <a:schemeClr val="bg1"/>
                          </a:solidFill>
                          <a:effectLst/>
                        </a:rPr>
                        <a:t>Naturfag</a:t>
                      </a:r>
                      <a:endParaRPr lang="nb-NO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4. trinn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Osloprøve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Elektronisk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27., 28. </a:t>
                      </a:r>
                      <a:r>
                        <a:rPr lang="nb-NO" sz="1000" dirty="0">
                          <a:effectLst/>
                        </a:rPr>
                        <a:t>april og 2. mai </a:t>
                      </a:r>
                      <a:r>
                        <a:rPr lang="nb-NO" sz="1000" dirty="0" smtClean="0">
                          <a:effectLst/>
                        </a:rPr>
                        <a:t>2017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65 min.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Frist registrering av status: </a:t>
                      </a:r>
                      <a:r>
                        <a:rPr lang="nb-NO" sz="1000" dirty="0" smtClean="0">
                          <a:effectLst/>
                        </a:rPr>
                        <a:t>3. </a:t>
                      </a:r>
                      <a:r>
                        <a:rPr lang="nb-NO" sz="1000" dirty="0">
                          <a:effectLst/>
                        </a:rPr>
                        <a:t>mai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7. trinn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Osloprøve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Elektronisk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20., 21. </a:t>
                      </a:r>
                      <a:r>
                        <a:rPr lang="nb-NO" sz="1000" dirty="0">
                          <a:effectLst/>
                        </a:rPr>
                        <a:t>og </a:t>
                      </a:r>
                      <a:r>
                        <a:rPr lang="nb-NO" sz="1000" dirty="0" smtClean="0">
                          <a:effectLst/>
                        </a:rPr>
                        <a:t>24. </a:t>
                      </a:r>
                      <a:r>
                        <a:rPr lang="nb-NO" sz="1000" dirty="0">
                          <a:effectLst/>
                        </a:rPr>
                        <a:t>april </a:t>
                      </a:r>
                      <a:r>
                        <a:rPr lang="nb-NO" sz="1000" dirty="0" smtClean="0">
                          <a:effectLst/>
                        </a:rPr>
                        <a:t>2017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65 min.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Frist registrering av status: </a:t>
                      </a:r>
                      <a:r>
                        <a:rPr lang="nb-NO" sz="1000" dirty="0" smtClean="0">
                          <a:effectLst/>
                        </a:rPr>
                        <a:t>25. </a:t>
                      </a:r>
                      <a:r>
                        <a:rPr lang="nb-NO" sz="1000" dirty="0">
                          <a:effectLst/>
                        </a:rPr>
                        <a:t>april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Lesing</a:t>
                      </a: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1. trinn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</a:rPr>
                        <a:t>Statlig kartleggingsprøve</a:t>
                      </a:r>
                      <a:endParaRPr lang="nb-NO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Papirprøve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</a:rPr>
                        <a:t>Uke 11</a:t>
                      </a:r>
                      <a:r>
                        <a:rPr lang="nb-NO" sz="1000" baseline="0" dirty="0" smtClean="0">
                          <a:effectLst/>
                        </a:rPr>
                        <a:t> </a:t>
                      </a:r>
                      <a:r>
                        <a:rPr lang="nb-NO" sz="1000" dirty="0" smtClean="0">
                          <a:effectLst/>
                        </a:rPr>
                        <a:t>til 14 (13.</a:t>
                      </a:r>
                      <a:r>
                        <a:rPr lang="nb-NO" sz="1000" baseline="0" dirty="0" smtClean="0">
                          <a:effectLst/>
                        </a:rPr>
                        <a:t> mars - 7. april 2017)</a:t>
                      </a:r>
                      <a:endParaRPr lang="nb-NO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60 min.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chemeClr val="tx1"/>
                          </a:solidFill>
                          <a:effectLst/>
                        </a:rPr>
                        <a:t>Frist registrering</a:t>
                      </a:r>
                      <a:r>
                        <a:rPr lang="nb-NO" sz="1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av resultater/status: 21. april </a:t>
                      </a:r>
                      <a:endParaRPr lang="nb-NO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2. trinn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Statlig kartleggingsprøve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Papirprøve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</a:rPr>
                        <a:t>Uke 11</a:t>
                      </a:r>
                      <a:r>
                        <a:rPr lang="nb-NO" sz="1000" baseline="0" dirty="0" smtClean="0">
                          <a:effectLst/>
                        </a:rPr>
                        <a:t> </a:t>
                      </a:r>
                      <a:r>
                        <a:rPr lang="nb-NO" sz="1000" dirty="0" smtClean="0">
                          <a:effectLst/>
                        </a:rPr>
                        <a:t>til 14 (13.</a:t>
                      </a:r>
                      <a:r>
                        <a:rPr lang="nb-NO" sz="1000" baseline="0" dirty="0" smtClean="0">
                          <a:effectLst/>
                        </a:rPr>
                        <a:t> mars - 7. april 2017))</a:t>
                      </a:r>
                      <a:endParaRPr lang="nb-NO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60 min.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chemeClr val="tx1"/>
                          </a:solidFill>
                          <a:effectLst/>
                        </a:rPr>
                        <a:t>Frist registrering</a:t>
                      </a:r>
                      <a:r>
                        <a:rPr lang="nb-NO" sz="1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av resultater/status: 21. april </a:t>
                      </a:r>
                      <a:endParaRPr lang="nb-NO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3. trinn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Statlig kartleggingsprøve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Papirprøve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Uke 11</a:t>
                      </a:r>
                      <a:r>
                        <a:rPr lang="nb-NO" sz="1000" baseline="0" dirty="0" smtClean="0">
                          <a:effectLst/>
                        </a:rPr>
                        <a:t> </a:t>
                      </a:r>
                      <a:r>
                        <a:rPr lang="nb-NO" sz="1000" dirty="0" smtClean="0">
                          <a:effectLst/>
                        </a:rPr>
                        <a:t>til 14 (13.</a:t>
                      </a:r>
                      <a:r>
                        <a:rPr lang="nb-NO" sz="1000" baseline="0" dirty="0" smtClean="0">
                          <a:effectLst/>
                        </a:rPr>
                        <a:t> mars - 7. april 2017)</a:t>
                      </a:r>
                      <a:endParaRPr lang="nb-NO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60 min.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chemeClr val="tx1"/>
                          </a:solidFill>
                          <a:effectLst/>
                        </a:rPr>
                        <a:t>Frist registrering</a:t>
                      </a:r>
                      <a:r>
                        <a:rPr lang="nb-NO" sz="1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av resultater/status: 21. april </a:t>
                      </a:r>
                      <a:endParaRPr lang="nb-NO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5. trinn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Nasjonal prøve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Elektronisk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Uke 42 til 44 (17.</a:t>
                      </a:r>
                      <a:r>
                        <a:rPr lang="nb-NO" sz="1000" baseline="0" dirty="0" smtClean="0">
                          <a:effectLst/>
                        </a:rPr>
                        <a:t> okt. </a:t>
                      </a:r>
                      <a:r>
                        <a:rPr lang="nb-NO" sz="1000" dirty="0" smtClean="0">
                          <a:effectLst/>
                        </a:rPr>
                        <a:t>-  4. nov. 2016)</a:t>
                      </a:r>
                      <a:endParaRPr lang="nb-NO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90 min.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Frist </a:t>
                      </a:r>
                      <a:r>
                        <a:rPr lang="nb-NO" sz="1000" dirty="0" smtClean="0">
                          <a:effectLst/>
                        </a:rPr>
                        <a:t>registrering  av status  4. nov.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8. trinn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Nasjonal prøve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Elektronisk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Uke 36 til 39 (5. sept. -  30. sept. 2016)</a:t>
                      </a:r>
                      <a:endParaRPr lang="nb-NO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90 min.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Frist registrering  av status  30. sept.</a:t>
                      </a:r>
                      <a:endParaRPr lang="nb-NO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 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9. trinn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Nasjonal prøve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Elektronisk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Uke 36 til 39 (5. sept. -  30. sept. 2016)</a:t>
                      </a:r>
                      <a:endParaRPr lang="nb-NO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90 min.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Frist registrering  av status  30. sept.</a:t>
                      </a:r>
                      <a:endParaRPr lang="nb-NO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692" marR="30692" marT="0" marB="0"/>
                </a:tc>
              </a:tr>
            </a:tbl>
          </a:graphicData>
        </a:graphic>
      </p:graphicFrame>
      <p:pic>
        <p:nvPicPr>
          <p:cNvPr id="6" name="Bild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2" y="6150316"/>
            <a:ext cx="9143999" cy="69269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6131396"/>
            <a:ext cx="725060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nb-NO" altLang="nb-NO" sz="11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nb-NO" altLang="nb-NO" sz="1100" b="0" i="0" u="none" strike="noStrike" cap="none" normalizeH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206210" y="6021288"/>
            <a:ext cx="24935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1" dirty="0" smtClean="0"/>
              <a:t>Sist oppdatert 6. juli 2016</a:t>
            </a:r>
            <a:endParaRPr lang="nb-NO" sz="1000" b="1" dirty="0"/>
          </a:p>
        </p:txBody>
      </p:sp>
    </p:spTree>
    <p:extLst>
      <p:ext uri="{BB962C8B-B14F-4D97-AF65-F5344CB8AC3E}">
        <p14:creationId xmlns:p14="http://schemas.microsoft.com/office/powerpoint/2010/main" val="173690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2463402"/>
              </p:ext>
            </p:extLst>
          </p:nvPr>
        </p:nvGraphicFramePr>
        <p:xfrm>
          <a:off x="548672" y="1513982"/>
          <a:ext cx="8190672" cy="1618102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215016"/>
                <a:gridCol w="432048"/>
                <a:gridCol w="1152128"/>
                <a:gridCol w="845306"/>
                <a:gridCol w="2227160"/>
                <a:gridCol w="565074"/>
                <a:gridCol w="1753940"/>
              </a:tblGrid>
              <a:tr h="21602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Fag/ferdighet</a:t>
                      </a:r>
                      <a:endParaRPr lang="nb-NO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01" marR="3060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Trinn</a:t>
                      </a:r>
                    </a:p>
                  </a:txBody>
                  <a:tcPr marL="30601" marR="3060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Type prøve</a:t>
                      </a:r>
                    </a:p>
                  </a:txBody>
                  <a:tcPr marL="30601" marR="3060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</a:t>
                      </a:r>
                    </a:p>
                  </a:txBody>
                  <a:tcPr marL="30601" marR="3060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Prøveavvikling</a:t>
                      </a:r>
                    </a:p>
                  </a:txBody>
                  <a:tcPr marL="30601" marR="3060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</a:t>
                      </a:r>
                    </a:p>
                  </a:txBody>
                  <a:tcPr marL="30601" marR="3060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Frist for registrering </a:t>
                      </a:r>
                    </a:p>
                  </a:txBody>
                  <a:tcPr marL="30601" marR="30601" marT="0" marB="0">
                    <a:solidFill>
                      <a:srgbClr val="0070C0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Digitale ferdigheter</a:t>
                      </a: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trinn</a:t>
                      </a: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Statlig kartleggingsprøve </a:t>
                      </a: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Elektronisk</a:t>
                      </a:r>
                      <a:endParaRPr lang="nb-NO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Uke 47 til 48 (21. nov. -</a:t>
                      </a:r>
                      <a:r>
                        <a:rPr lang="nb-NO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des. 2016)</a:t>
                      </a:r>
                      <a:endParaRPr lang="nb-NO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 min.</a:t>
                      </a: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Frist registrering av status: 2. des. </a:t>
                      </a:r>
                      <a:endParaRPr lang="nb-NO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92" marR="30692" marT="0" marB="0"/>
                </a:tc>
              </a:tr>
              <a:tr h="324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nb-NO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Lesing</a:t>
                      </a:r>
                      <a:endParaRPr lang="nb-NO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Vg1</a:t>
                      </a: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Læringsstøttende</a:t>
                      </a: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prøve</a:t>
                      </a:r>
                      <a:endParaRPr lang="nb-NO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Elektronisk</a:t>
                      </a:r>
                      <a:endParaRPr lang="nb-NO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Uke 34 til 37 (22. aug. - 16. sept.</a:t>
                      </a:r>
                      <a:r>
                        <a:rPr lang="nb-NO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2016) *</a:t>
                      </a:r>
                      <a:endParaRPr lang="nb-NO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 min.</a:t>
                      </a: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Frist registrering av status 16. sept. i PAS *</a:t>
                      </a:r>
                      <a:endParaRPr lang="nb-NO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92" marR="30692" marT="0" marB="0"/>
                </a:tc>
              </a:tr>
              <a:tr h="324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Regning</a:t>
                      </a:r>
                      <a:endParaRPr lang="nb-NO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Vg1</a:t>
                      </a: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Læringsstøttende</a:t>
                      </a: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prøve</a:t>
                      </a:r>
                      <a:endParaRPr lang="nb-NO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Elektronisk</a:t>
                      </a:r>
                      <a:endParaRPr lang="nb-NO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Uke 34 til 37 (22. aug. - 16. sept.</a:t>
                      </a:r>
                      <a:r>
                        <a:rPr lang="nb-NO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2016) *</a:t>
                      </a:r>
                      <a:endParaRPr lang="nb-NO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 min.</a:t>
                      </a:r>
                      <a:endParaRPr lang="nb-NO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Frist registrering av status 9. sept. i PAS *</a:t>
                      </a:r>
                      <a:endParaRPr lang="nb-NO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01" marR="30601" marT="0" marB="0"/>
                </a:tc>
              </a:tr>
              <a:tr h="324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nb-NO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Engelsk</a:t>
                      </a:r>
                      <a:endParaRPr lang="nb-NO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Vg1</a:t>
                      </a: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Statlig </a:t>
                      </a: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kartleggingsprøve</a:t>
                      </a:r>
                      <a:endParaRPr lang="nb-NO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Elektronisk</a:t>
                      </a:r>
                      <a:endParaRPr lang="nb-NO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Uke 34 til 36 (22. aug. - 9. sept.</a:t>
                      </a:r>
                      <a:r>
                        <a:rPr lang="nb-NO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2016) *</a:t>
                      </a:r>
                      <a:endParaRPr lang="nb-NO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 min.</a:t>
                      </a: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Frist registrering av status 9. sept. i PAS </a:t>
                      </a:r>
                      <a:endParaRPr lang="nb-NO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01" marR="30601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504" y="5679770"/>
            <a:ext cx="725060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nb-NO" altLang="nb-NO" sz="11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* Prøveperioden</a:t>
            </a:r>
            <a:r>
              <a:rPr kumimoji="0" lang="nb-NO" altLang="nb-NO" sz="11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er ikke fastsatt av Utdanningsdirektoratet</a:t>
            </a:r>
          </a:p>
        </p:txBody>
      </p:sp>
      <p:pic>
        <p:nvPicPr>
          <p:cNvPr id="6" name="Bild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04" y="5987366"/>
            <a:ext cx="8244407" cy="62068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tel 1"/>
          <p:cNvSpPr txBox="1">
            <a:spLocks/>
          </p:cNvSpPr>
          <p:nvPr/>
        </p:nvSpPr>
        <p:spPr>
          <a:xfrm>
            <a:off x="611560" y="422919"/>
            <a:ext cx="784440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000" b="1" dirty="0" smtClean="0"/>
              <a:t>Frivillige prøver</a:t>
            </a:r>
            <a:endParaRPr lang="nb-NO" sz="2000" b="1" dirty="0"/>
          </a:p>
        </p:txBody>
      </p:sp>
      <p:graphicFrame>
        <p:nvGraphicFramePr>
          <p:cNvPr id="8" name="Plassholder for inn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0739280"/>
              </p:ext>
            </p:extLst>
          </p:nvPr>
        </p:nvGraphicFramePr>
        <p:xfrm>
          <a:off x="548672" y="3925945"/>
          <a:ext cx="8190672" cy="126756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215016"/>
                <a:gridCol w="432048"/>
                <a:gridCol w="1152128"/>
                <a:gridCol w="845306"/>
                <a:gridCol w="2227160"/>
                <a:gridCol w="565074"/>
                <a:gridCol w="1753940"/>
              </a:tblGrid>
              <a:tr h="21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Fag/ferdighet</a:t>
                      </a:r>
                      <a:endParaRPr lang="nb-NO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01" marR="3060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Trinn</a:t>
                      </a:r>
                    </a:p>
                  </a:txBody>
                  <a:tcPr marL="30601" marR="3060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Type prøve</a:t>
                      </a:r>
                    </a:p>
                  </a:txBody>
                  <a:tcPr marL="30601" marR="3060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</a:t>
                      </a:r>
                    </a:p>
                  </a:txBody>
                  <a:tcPr marL="30601" marR="3060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Prøveavvikling</a:t>
                      </a:r>
                    </a:p>
                  </a:txBody>
                  <a:tcPr marL="30601" marR="3060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</a:t>
                      </a:r>
                    </a:p>
                  </a:txBody>
                  <a:tcPr marL="30601" marR="3060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Frist for registrering </a:t>
                      </a:r>
                    </a:p>
                  </a:txBody>
                  <a:tcPr marL="30601" marR="30601" marT="0" marB="0">
                    <a:solidFill>
                      <a:srgbClr val="0070C0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Lesing</a:t>
                      </a:r>
                      <a:endParaRPr lang="nb-NO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trinn</a:t>
                      </a: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Osloprøve</a:t>
                      </a: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Elektronisk</a:t>
                      </a:r>
                      <a:endParaRPr lang="nb-NO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12., 13. </a:t>
                      </a: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og </a:t>
                      </a: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 jan.</a:t>
                      </a:r>
                      <a:r>
                        <a:rPr lang="nb-NO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 min.</a:t>
                      </a: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Frist registrering av status: </a:t>
                      </a: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 jan.</a:t>
                      </a:r>
                      <a:endParaRPr lang="nb-NO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92" marR="30692" marT="0" marB="0"/>
                </a:tc>
              </a:tr>
              <a:tr h="324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nb-NO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Digitale ferdigheter</a:t>
                      </a:r>
                      <a:endParaRPr lang="nb-NO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trinn</a:t>
                      </a: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Osloprøve</a:t>
                      </a: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Elektronisk</a:t>
                      </a:r>
                      <a:endParaRPr lang="nb-NO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10., 11., 12. og 13. okt. 2016</a:t>
                      </a:r>
                      <a:endParaRPr lang="nb-NO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 min.</a:t>
                      </a: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Frist registrering av status: </a:t>
                      </a: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 okt.</a:t>
                      </a:r>
                      <a:endParaRPr lang="nb-NO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92" marR="30692" marT="0" marB="0"/>
                </a:tc>
              </a:tr>
              <a:tr h="324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nb-NO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Matematikk</a:t>
                      </a:r>
                      <a:endParaRPr lang="nb-NO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92" marR="3069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Vg1</a:t>
                      </a: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Osloprøve for 1P og 1T</a:t>
                      </a:r>
                      <a:endParaRPr lang="nb-NO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Elektronisk</a:t>
                      </a:r>
                      <a:endParaRPr lang="nb-NO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30., 31. mars, og 3. og 4. </a:t>
                      </a: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april </a:t>
                      </a: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endParaRPr lang="nb-NO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 min.</a:t>
                      </a:r>
                    </a:p>
                  </a:txBody>
                  <a:tcPr marL="30601" marR="30601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Frist registrering av status: </a:t>
                      </a:r>
                      <a:r>
                        <a:rPr lang="nb-NO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april</a:t>
                      </a:r>
                    </a:p>
                  </a:txBody>
                  <a:tcPr marL="30601" marR="30601" marT="0" marB="0"/>
                </a:tc>
              </a:tr>
            </a:tbl>
          </a:graphicData>
        </a:graphic>
      </p:graphicFrame>
      <p:sp>
        <p:nvSpPr>
          <p:cNvPr id="2" name="TekstSylinder 1"/>
          <p:cNvSpPr txBox="1"/>
          <p:nvPr/>
        </p:nvSpPr>
        <p:spPr>
          <a:xfrm>
            <a:off x="-180528" y="3504875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nb-NO" sz="1600" b="1" dirty="0">
                <a:latin typeface="+mj-lt"/>
                <a:ea typeface="+mj-ea"/>
                <a:cs typeface="+mj-cs"/>
              </a:rPr>
              <a:t>Osloprøver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0" y="1153566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nb-NO" sz="1600" b="1" dirty="0" smtClean="0">
                <a:latin typeface="+mj-lt"/>
                <a:ea typeface="+mj-ea"/>
                <a:cs typeface="+mj-cs"/>
              </a:rPr>
              <a:t>Statlige prøver</a:t>
            </a:r>
            <a:endParaRPr lang="nb-NO" sz="16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413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</TotalTime>
  <Words>814</Words>
  <Application>Microsoft Office PowerPoint</Application>
  <PresentationFormat>Skjermfremvisning (4:3)</PresentationFormat>
  <Paragraphs>196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Office-tema</vt:lpstr>
      <vt:lpstr>PRØVEKALENDER 2016-2017  Obligatoriske prøver</vt:lpstr>
      <vt:lpstr>PowerPoint-presentasjon</vt:lpstr>
    </vt:vector>
  </TitlesOfParts>
  <Company>Utdanningsetaten i Oslo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PRØVEKALENDER FOR OSLOSKOLEN SKOLEÅRET 2015-2016 – PRØVEPLAN OSLO</dc:title>
  <dc:creator>Arne Oftedal Rossow</dc:creator>
  <cp:lastModifiedBy>Kristin Johanne Haavind</cp:lastModifiedBy>
  <cp:revision>95</cp:revision>
  <cp:lastPrinted>2016-07-05T10:31:14Z</cp:lastPrinted>
  <dcterms:created xsi:type="dcterms:W3CDTF">2015-03-27T12:11:51Z</dcterms:created>
  <dcterms:modified xsi:type="dcterms:W3CDTF">2017-02-16T10:29:21Z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ackOfficeType">
    <vt:lpwstr>growBusiness Solutions</vt:lpwstr>
  </property>
  <property fmtid="{D5CDD505-2E9C-101B-9397-08002B2CF9AE}" pid="3" name="Server">
    <vt:lpwstr>iz-p360-01p</vt:lpwstr>
  </property>
  <property fmtid="{D5CDD505-2E9C-101B-9397-08002B2CF9AE}" pid="4" name="Protocol">
    <vt:lpwstr>off</vt:lpwstr>
  </property>
  <property fmtid="{D5CDD505-2E9C-101B-9397-08002B2CF9AE}" pid="5" name="Site">
    <vt:lpwstr>/locator.aspx</vt:lpwstr>
  </property>
  <property fmtid="{D5CDD505-2E9C-101B-9397-08002B2CF9AE}" pid="6" name="FileID">
    <vt:lpwstr>831489</vt:lpwstr>
  </property>
  <property fmtid="{D5CDD505-2E9C-101B-9397-08002B2CF9AE}" pid="7" name="VerID">
    <vt:lpwstr>0</vt:lpwstr>
  </property>
  <property fmtid="{D5CDD505-2E9C-101B-9397-08002B2CF9AE}" pid="8" name="FilePath">
    <vt:lpwstr>\\IZ-P360-01P\360users\work\oslo\iwishman</vt:lpwstr>
  </property>
  <property fmtid="{D5CDD505-2E9C-101B-9397-08002B2CF9AE}" pid="9" name="FileName">
    <vt:lpwstr>16-02084-1 Vedlegg 1 til rundskriv Prøveplan Oslo 2016-2017 831489_567793_0.PPTX</vt:lpwstr>
  </property>
  <property fmtid="{D5CDD505-2E9C-101B-9397-08002B2CF9AE}" pid="10" name="FullFileName">
    <vt:lpwstr>\\IZ-P360-01P\360users\work\oslo\iwishman\16-02084-1 Vedlegg 1 til rundskriv Prøveplan Oslo 2016-2017 831489_567793_0.PPTX</vt:lpwstr>
  </property>
</Properties>
</file>